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57" r:id="rId3"/>
    <p:sldId id="258" r:id="rId5"/>
    <p:sldId id="259" r:id="rId6"/>
    <p:sldId id="260" r:id="rId7"/>
    <p:sldId id="261" r:id="rId8"/>
    <p:sldId id="262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167825A-42C3-43DF-A9E0-B8B749B3939F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A0162E-2667-456C-A790-270787271587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64ECE-E651-44E2-BF36-CC55067D92C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1.xml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5.png"/><Relationship Id="rId17" Type="http://schemas.openxmlformats.org/officeDocument/2006/relationships/image" Target="../media/image4.png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淘宝-想搞设计PPT(倒卖必究)-12"/>
          <p:cNvSpPr txBox="1"/>
          <p:nvPr/>
        </p:nvSpPr>
        <p:spPr>
          <a:xfrm>
            <a:off x="360963" y="-3603248"/>
            <a:ext cx="1527175" cy="354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5" dirty="0" err="1">
                <a:solidFill/>
              </a:rPr>
              <a:t>HSVmode:HS</a:t>
            </a:r>
            <a:endParaRPr lang="zh-CN" altLang="en-US" sz="1705" dirty="0"/>
          </a:p>
        </p:txBody>
      </p:sp>
      <p:pic>
        <p:nvPicPr>
          <p:cNvPr id="44" name="Picture 43" descr="666f2418ef443a5cec430db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58131"/>
            <a:ext cx="12192000" cy="7620000"/>
          </a:xfrm>
          <a:prstGeom prst="rect">
            <a:avLst/>
          </a:prstGeom>
        </p:spPr>
      </p:pic>
      <p:sp>
        <p:nvSpPr>
          <p:cNvPr id="3" name="淘宝-想搞设计PPT(倒卖必究)-3"/>
          <p:cNvSpPr/>
          <p:nvPr/>
        </p:nvSpPr>
        <p:spPr>
          <a:xfrm>
            <a:off x="0" y="3203440"/>
            <a:ext cx="12192000" cy="2478610"/>
          </a:xfrm>
          <a:prstGeom prst="rect">
            <a:avLst/>
          </a:prstGeom>
          <a:gradFill>
            <a:gsLst>
              <a:gs pos="100000">
                <a:srgbClr val="960B2C">
                  <a:alpha val="30000"/>
                  <a:lumMod val="100000"/>
                </a:srgbClr>
              </a:gs>
              <a:gs pos="50000">
                <a:srgbClr val="960B2C">
                  <a:alpha val="80000"/>
                </a:srgbClr>
              </a:gs>
              <a:gs pos="0">
                <a:srgbClr val="960B2C">
                  <a:alpha val="80000"/>
                  <a:lumMod val="9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latin typeface="印品黑体" panose="00000500000000000000" pitchFamily="2" charset="-122"/>
            </a:endParaRPr>
          </a:p>
        </p:txBody>
      </p:sp>
      <p:sp>
        <p:nvSpPr>
          <p:cNvPr id="7" name="淘宝-想搞设计PPT(倒卖必究)-7"/>
          <p:cNvSpPr>
            <a:spLocks noChangeArrowheads="1"/>
          </p:cNvSpPr>
          <p:nvPr/>
        </p:nvSpPr>
        <p:spPr bwMode="auto">
          <a:xfrm>
            <a:off x="2477465" y="3706282"/>
            <a:ext cx="7568071" cy="8750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9pPr>
          </a:lstStyle>
          <a:p>
            <a:pPr algn="ctr">
              <a:buNone/>
            </a:pPr>
            <a:r>
              <a:rPr lang="zh-CN" altLang="en-US" sz="5690" b="1">
                <a:solidFill>
                  <a:srgbClr val="FFFFFF"/>
                </a:solidFill>
                <a:latin typeface="+mj-ea"/>
                <a:ea typeface="+mj-ea"/>
                <a:cs typeface="Arial" panose="020B0604020202090204" pitchFamily="34" charset="0"/>
              </a:rPr>
              <a:t>房价预测期末展示</a:t>
            </a:r>
            <a:endParaRPr lang="zh-CN" altLang="en-US" sz="5690" b="1">
              <a:solidFill>
                <a:srgbClr val="FFFFFF"/>
              </a:solidFill>
              <a:latin typeface="+mj-ea"/>
              <a:ea typeface="+mj-ea"/>
              <a:cs typeface="Arial" panose="020B0604020202090204" pitchFamily="34" charset="0"/>
            </a:endParaRPr>
          </a:p>
        </p:txBody>
      </p:sp>
      <p:sp>
        <p:nvSpPr>
          <p:cNvPr id="8" name="淘宝-想搞设计PPT(倒卖必究)-8"/>
          <p:cNvSpPr>
            <a:spLocks noChangeArrowheads="1"/>
          </p:cNvSpPr>
          <p:nvPr/>
        </p:nvSpPr>
        <p:spPr bwMode="auto">
          <a:xfrm>
            <a:off x="2837615" y="4694165"/>
            <a:ext cx="6847769" cy="6426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charset="-122"/>
                <a:ea typeface="微软雅黑" charset="-122"/>
                <a:sym typeface="Calibri" charset="0"/>
              </a:defRPr>
            </a:lvl9pPr>
          </a:lstStyle>
          <a:p>
            <a:pPr algn="ctr">
              <a:buNone/>
            </a:pPr>
            <a:r>
              <a:rPr lang="zh-CN" altLang="en-US" sz="1895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90204" pitchFamily="34" charset="0"/>
              </a:rPr>
              <a:t>汇报人</a:t>
            </a:r>
            <a:r>
              <a:rPr lang="en-US" altLang="zh-CN" sz="1895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90204" pitchFamily="34" charset="0"/>
              </a:rPr>
              <a:t>：</a:t>
            </a:r>
            <a:r>
              <a:rPr lang="zh-CN" altLang="en-US" sz="1895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90204" pitchFamily="34" charset="0"/>
              </a:rPr>
              <a:t>徐子禾</a:t>
            </a:r>
            <a:endParaRPr lang="zh-CN" altLang="en-US" sz="1895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rial" panose="020B0604020202090204" pitchFamily="34" charset="0"/>
            </a:endParaRPr>
          </a:p>
          <a:p>
            <a:pPr algn="ctr">
              <a:buNone/>
            </a:pPr>
            <a:endParaRPr lang="zh-CN" altLang="en-US" sz="1895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Arial" panose="020B060402020209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2453640"/>
            <a:ext cx="12192000" cy="1131429"/>
            <a:chOff x="0" y="2587625"/>
            <a:chExt cx="12858750" cy="1193304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0" y="3323879"/>
              <a:ext cx="12858750" cy="545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" name="淘宝-想搞设计PPT(倒卖必究)-4"/>
            <p:cNvSpPr/>
            <p:nvPr/>
          </p:nvSpPr>
          <p:spPr>
            <a:xfrm>
              <a:off x="5832723" y="2587625"/>
              <a:ext cx="1193304" cy="1193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pic>
          <p:nvPicPr>
            <p:cNvPr id="45" name="Picture 44" descr="中国人民大学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756" y="2606658"/>
              <a:ext cx="1155238" cy="11552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1431" y="12113"/>
            <a:ext cx="12130569" cy="750933"/>
            <a:chOff x="0" y="0"/>
            <a:chExt cx="12192000" cy="792000"/>
          </a:xfrm>
        </p:grpSpPr>
        <p:sp>
          <p:nvSpPr>
            <p:cNvPr id="3" name="淘宝-想搞设计PPT(倒卖必究)-3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705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/>
            <p:cNvSpPr/>
            <p:nvPr/>
          </p:nvSpPr>
          <p:spPr>
            <a:xfrm>
              <a:off x="3105603" y="0"/>
              <a:ext cx="1656000" cy="792000"/>
            </a:xfrm>
            <a:prstGeom prst="rect">
              <a:avLst/>
            </a:prstGeom>
            <a:solidFill>
              <a:srgbClr val="930E27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/>
            </a:p>
          </p:txBody>
        </p:sp>
        <p:sp>
          <p:nvSpPr>
            <p:cNvPr id="45" name="淘宝-想搞设计PPT(倒卖必究)-45"/>
            <p:cNvSpPr txBox="1"/>
            <p:nvPr/>
          </p:nvSpPr>
          <p:spPr>
            <a:xfrm>
              <a:off x="3394667" y="211334"/>
              <a:ext cx="1157723" cy="373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zh-CN" sz="1705" dirty="0">
                  <a:solidFill>
                    <a:srgbClr val="FFFFFF"/>
                  </a:solidFill>
                </a:rPr>
                <a:t>ANN</a:t>
              </a:r>
              <a:r>
                <a:rPr lang="zh-CN" altLang="en-US" sz="1705" dirty="0">
                  <a:solidFill>
                    <a:srgbClr val="FFFFFF"/>
                  </a:solidFill>
                </a:rPr>
                <a:t>模型</a:t>
              </a:r>
              <a:endParaRPr lang="zh-CN" altLang="en-US" sz="1705" dirty="0">
                <a:solidFill>
                  <a:srgbClr val="FFFFFF"/>
                </a:solidFill>
              </a:endParaRPr>
            </a:p>
          </p:txBody>
        </p:sp>
        <p:sp>
          <p:nvSpPr>
            <p:cNvPr id="46" name="淘宝-想搞设计PPT(倒卖必究)-46"/>
            <p:cNvSpPr txBox="1"/>
            <p:nvPr/>
          </p:nvSpPr>
          <p:spPr>
            <a:xfrm>
              <a:off x="5339300" y="211334"/>
              <a:ext cx="1727012" cy="373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zh-CN" sz="1705" dirty="0">
                  <a:solidFill/>
                </a:rPr>
                <a:t>CatBoost</a:t>
              </a:r>
              <a:r>
                <a:rPr lang="zh-CN" altLang="en-US" sz="1705" dirty="0">
                  <a:solidFill/>
                </a:rPr>
                <a:t>模型</a:t>
              </a:r>
              <a:endParaRPr lang="zh-CN" altLang="en-US" sz="1705" dirty="0">
                <a:solidFill/>
              </a:endParaRPr>
            </a:p>
          </p:txBody>
        </p:sp>
        <p:sp>
          <p:nvSpPr>
            <p:cNvPr id="47" name="淘宝-想搞设计PPT(倒卖必究)-47"/>
            <p:cNvSpPr txBox="1"/>
            <p:nvPr/>
          </p:nvSpPr>
          <p:spPr>
            <a:xfrm>
              <a:off x="7876834" y="211334"/>
              <a:ext cx="1110495" cy="373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sz="1705" dirty="0">
                  <a:solidFill/>
                </a:rPr>
                <a:t>模型融合</a:t>
              </a:r>
              <a:endParaRPr lang="zh-CN" altLang="en-US" sz="1705" dirty="0">
                <a:solidFill/>
              </a:endParaRPr>
            </a:p>
          </p:txBody>
        </p:sp>
        <p:sp>
          <p:nvSpPr>
            <p:cNvPr id="48" name="淘宝-想搞设计PPT(倒卖必究)-48"/>
            <p:cNvSpPr txBox="1"/>
            <p:nvPr/>
          </p:nvSpPr>
          <p:spPr>
            <a:xfrm>
              <a:off x="10106111" y="211334"/>
              <a:ext cx="1110495" cy="373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sz="1705" dirty="0">
                  <a:solidFill/>
                </a:rPr>
                <a:t>结果展示</a:t>
              </a:r>
              <a:endParaRPr lang="zh-CN" altLang="en-US" sz="1705" dirty="0">
                <a:solidFill/>
              </a:endParaRPr>
            </a:p>
          </p:txBody>
        </p:sp>
      </p:grpSp>
      <p:pic>
        <p:nvPicPr>
          <p:cNvPr id="148" name="Picture 147" descr="中国人民大学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418" y="83562"/>
            <a:ext cx="2165313" cy="42437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38748" y="1517489"/>
            <a:ext cx="1069856" cy="650803"/>
            <a:chOff x="6127160" y="2096130"/>
            <a:chExt cx="1128426" cy="686432"/>
          </a:xfrm>
        </p:grpSpPr>
        <p:cxnSp>
          <p:nvCxnSpPr>
            <p:cNvPr id="43" name="淘宝-想搞设计PPT(倒卖必究)-4"/>
            <p:cNvCxnSpPr/>
            <p:nvPr>
              <p:custDataLst>
                <p:tags r:id="rId2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淘宝-想搞设计PPT(倒卖必究)-5"/>
            <p:cNvSpPr/>
            <p:nvPr>
              <p:custDataLst>
                <p:tags r:id="rId3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6150" name="淘宝-想搞设计PPT(倒卖必究)-6150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01</a:t>
              </a:r>
              <a:endParaRPr lang="da-DK" altLang="zh-CN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930852" y="1707670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lang="zh-CN" altLang="en-US" sz="1705" b="1"/>
              <a:t>使用 clean_area、safe_extract_digits 等函数，将字符串字段如“建筑面积”、“物业费”等标准化为数值。</a:t>
            </a:r>
            <a:endParaRPr lang="zh-CN" altLang="en-US" sz="1705" b="1"/>
          </a:p>
        </p:txBody>
      </p:sp>
      <p:grpSp>
        <p:nvGrpSpPr>
          <p:cNvPr id="51" name="组合 50"/>
          <p:cNvGrpSpPr/>
          <p:nvPr/>
        </p:nvGrpSpPr>
        <p:grpSpPr>
          <a:xfrm>
            <a:off x="856208" y="2541617"/>
            <a:ext cx="1069856" cy="650803"/>
            <a:chOff x="6127160" y="2096130"/>
            <a:chExt cx="1128426" cy="686432"/>
          </a:xfrm>
        </p:grpSpPr>
        <p:cxnSp>
          <p:nvCxnSpPr>
            <p:cNvPr id="52" name="淘宝-想搞设计PPT(倒卖必究)-4"/>
            <p:cNvCxnSpPr/>
            <p:nvPr>
              <p:custDataLst>
                <p:tags r:id="rId5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淘宝-想搞设计PPT(倒卖必究)-5"/>
            <p:cNvSpPr/>
            <p:nvPr>
              <p:custDataLst>
                <p:tags r:id="rId6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54" name="淘宝-想搞设计PPT(倒卖必究)-6150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</a:t>
              </a:r>
              <a:r>
                <a:rPr lang="en-US" altLang="da-DK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2</a:t>
              </a:r>
              <a:endParaRPr lang="en-US" altLang="da-DK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48312" y="2679418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lang="zh-CN" altLang="en-US" sz="1705" b="1"/>
              <a:t>从“户型字符串”中提取出 room_count、bath_count 等细粒度变量</a:t>
            </a:r>
            <a:r>
              <a:rPr lang="en-US" altLang="zh-CN" sz="1705" b="1"/>
              <a:t>；</a:t>
            </a:r>
            <a:r>
              <a:rPr lang="zh-CN" altLang="en-US" sz="1705" b="1"/>
              <a:t>结合面积计算 “每房间面积”，更精细地刻画空间使用效率。</a:t>
            </a:r>
            <a:endParaRPr lang="zh-CN" altLang="en-US" sz="1705" b="1"/>
          </a:p>
        </p:txBody>
      </p:sp>
      <p:grpSp>
        <p:nvGrpSpPr>
          <p:cNvPr id="56" name="组合 55"/>
          <p:cNvGrpSpPr/>
          <p:nvPr/>
        </p:nvGrpSpPr>
        <p:grpSpPr>
          <a:xfrm>
            <a:off x="838748" y="5527302"/>
            <a:ext cx="1069856" cy="650803"/>
            <a:chOff x="6127160" y="2096130"/>
            <a:chExt cx="1128426" cy="686432"/>
          </a:xfrm>
        </p:grpSpPr>
        <p:cxnSp>
          <p:nvCxnSpPr>
            <p:cNvPr id="57" name="淘宝-想搞设计PPT(倒卖必究)-4"/>
            <p:cNvCxnSpPr/>
            <p:nvPr>
              <p:custDataLst>
                <p:tags r:id="rId8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淘宝-想搞设计PPT(倒卖必究)-5"/>
            <p:cNvSpPr/>
            <p:nvPr>
              <p:custDataLst>
                <p:tags r:id="rId9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59" name="淘宝-想搞设计PPT(倒卖必究)-6150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</a:t>
              </a:r>
              <a:r>
                <a:rPr lang="en-US" altLang="da-DK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5</a:t>
              </a:r>
              <a:endParaRPr lang="en-US" altLang="da-DK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067522" y="5677747"/>
            <a:ext cx="9402591" cy="3543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lang="zh-CN" altLang="en-US" sz="1705" b="1"/>
              <a:t>利用分隔符“、”、“，”提取“房屋优势”等字段的长度感（信息密度），提升文本可用性。</a:t>
            </a:r>
            <a:endParaRPr lang="zh-CN" altLang="en-US" sz="1705" b="1"/>
          </a:p>
        </p:txBody>
      </p:sp>
      <p:grpSp>
        <p:nvGrpSpPr>
          <p:cNvPr id="61" name="组合 60"/>
          <p:cNvGrpSpPr/>
          <p:nvPr/>
        </p:nvGrpSpPr>
        <p:grpSpPr>
          <a:xfrm>
            <a:off x="861025" y="4482102"/>
            <a:ext cx="1069856" cy="650803"/>
            <a:chOff x="6127160" y="2096130"/>
            <a:chExt cx="1128426" cy="686432"/>
          </a:xfrm>
        </p:grpSpPr>
        <p:cxnSp>
          <p:nvCxnSpPr>
            <p:cNvPr id="62" name="淘宝-想搞设计PPT(倒卖必究)-4"/>
            <p:cNvCxnSpPr/>
            <p:nvPr>
              <p:custDataLst>
                <p:tags r:id="rId11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淘宝-想搞设计PPT(倒卖必究)-5"/>
            <p:cNvSpPr/>
            <p:nvPr>
              <p:custDataLst>
                <p:tags r:id="rId12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64" name="淘宝-想搞设计PPT(倒卖必究)-6150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</a:t>
              </a:r>
              <a:r>
                <a:rPr lang="en-US" altLang="da-DK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4</a:t>
              </a:r>
              <a:endParaRPr lang="en-US" altLang="da-DK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976609" y="4589799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lang="zh-CN" altLang="en-US" sz="1705" b="1"/>
              <a:t>先用 LightGBM 评估特征重要性（保留重要性 &gt; 阈值的特征）</a:t>
            </a:r>
            <a:r>
              <a:rPr lang="en-US" altLang="zh-CN" sz="1705" b="1"/>
              <a:t>；</a:t>
            </a:r>
            <a:r>
              <a:rPr lang="zh-CN" altLang="en-US" sz="1705" b="1"/>
              <a:t>再结合特征相关性，自动剔除冗余高共线特征，避免模型冗余、过拟合。</a:t>
            </a:r>
            <a:endParaRPr lang="zh-CN" altLang="en-US" sz="1705" b="1"/>
          </a:p>
        </p:txBody>
      </p:sp>
      <p:grpSp>
        <p:nvGrpSpPr>
          <p:cNvPr id="66" name="组合 65"/>
          <p:cNvGrpSpPr/>
          <p:nvPr/>
        </p:nvGrpSpPr>
        <p:grpSpPr>
          <a:xfrm>
            <a:off x="853198" y="3476638"/>
            <a:ext cx="1069856" cy="650803"/>
            <a:chOff x="6127160" y="2096130"/>
            <a:chExt cx="1128426" cy="686432"/>
          </a:xfrm>
        </p:grpSpPr>
        <p:cxnSp>
          <p:nvCxnSpPr>
            <p:cNvPr id="67" name="淘宝-想搞设计PPT(倒卖必究)-4"/>
            <p:cNvCxnSpPr/>
            <p:nvPr>
              <p:custDataLst>
                <p:tags r:id="rId14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淘宝-想搞设计PPT(倒卖必究)-5"/>
            <p:cNvSpPr/>
            <p:nvPr>
              <p:custDataLst>
                <p:tags r:id="rId15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69" name="淘宝-想搞设计PPT(倒卖必究)-6150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</a:t>
              </a:r>
              <a:r>
                <a:rPr lang="en-US" altLang="da-DK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3</a:t>
              </a:r>
              <a:endParaRPr lang="en-US" altLang="da-DK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1970588" y="3566273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lang="zh-CN" altLang="en-US" sz="1705" b="1"/>
              <a:t>对高基类类别变量（如“区域”、“小区名称”）做 target encoding（用训练集均值映射）</a:t>
            </a:r>
            <a:r>
              <a:rPr lang="en-US" altLang="zh-CN" sz="1705" b="1"/>
              <a:t>；</a:t>
            </a:r>
            <a:r>
              <a:rPr lang="zh-CN" altLang="en-US" sz="1705" b="1"/>
              <a:t>使用缓存字典 mean_maps_cache_static，训练集计算、测试集应用，严格避免泄露。</a:t>
            </a:r>
            <a:endParaRPr lang="zh-CN" altLang="en-US" sz="1705" b="1"/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12" y="1244073"/>
            <a:ext cx="12192000" cy="5016481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1787746"/>
            <a:ext cx="12192000" cy="3282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1431" y="12113"/>
            <a:ext cx="12130569" cy="750933"/>
            <a:chOff x="0" y="0"/>
            <a:chExt cx="12192000" cy="792000"/>
          </a:xfrm>
        </p:grpSpPr>
        <p:sp>
          <p:nvSpPr>
            <p:cNvPr id="3" name="淘宝-想搞设计PPT(倒卖必究)-3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705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/>
            <p:cNvSpPr/>
            <p:nvPr/>
          </p:nvSpPr>
          <p:spPr>
            <a:xfrm>
              <a:off x="3105603" y="0"/>
              <a:ext cx="1656000" cy="792000"/>
            </a:xfrm>
            <a:prstGeom prst="rect">
              <a:avLst/>
            </a:prstGeom>
            <a:solidFill>
              <a:srgbClr val="930E27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/>
            </a:p>
          </p:txBody>
        </p:sp>
        <p:sp>
          <p:nvSpPr>
            <p:cNvPr id="45" name="淘宝-想搞设计PPT(倒卖必究)-45"/>
            <p:cNvSpPr txBox="1"/>
            <p:nvPr/>
          </p:nvSpPr>
          <p:spPr>
            <a:xfrm>
              <a:off x="3394667" y="211334"/>
              <a:ext cx="1157723" cy="373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zh-CN" sz="1705" dirty="0">
                  <a:solidFill>
                    <a:srgbClr val="FFFFFF"/>
                  </a:solidFill>
                </a:rPr>
                <a:t>ANN</a:t>
              </a:r>
              <a:r>
                <a:rPr lang="zh-CN" altLang="en-US" sz="1705" dirty="0">
                  <a:solidFill>
                    <a:srgbClr val="FFFFFF"/>
                  </a:solidFill>
                </a:rPr>
                <a:t>模型</a:t>
              </a:r>
              <a:endParaRPr lang="zh-CN" altLang="en-US" sz="1705" dirty="0">
                <a:solidFill>
                  <a:srgbClr val="FFFFFF"/>
                </a:solidFill>
              </a:endParaRPr>
            </a:p>
          </p:txBody>
        </p:sp>
        <p:sp>
          <p:nvSpPr>
            <p:cNvPr id="46" name="淘宝-想搞设计PPT(倒卖必究)-46"/>
            <p:cNvSpPr txBox="1"/>
            <p:nvPr/>
          </p:nvSpPr>
          <p:spPr>
            <a:xfrm>
              <a:off x="5339300" y="211334"/>
              <a:ext cx="1727012" cy="373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705" dirty="0">
                  <a:solidFill/>
                  <a:sym typeface="+mn-ea"/>
                </a:rPr>
                <a:t>CatBoost</a:t>
              </a:r>
              <a:r>
                <a:rPr lang="zh-CN" altLang="en-US" sz="1705" dirty="0">
                  <a:solidFill/>
                  <a:sym typeface="+mn-ea"/>
                </a:rPr>
                <a:t>模型</a:t>
              </a:r>
              <a:endParaRPr lang="zh-CN" altLang="en-US" sz="1705" dirty="0">
                <a:solidFill/>
              </a:endParaRPr>
            </a:p>
          </p:txBody>
        </p:sp>
        <p:sp>
          <p:nvSpPr>
            <p:cNvPr id="47" name="淘宝-想搞设计PPT(倒卖必究)-47"/>
            <p:cNvSpPr txBox="1"/>
            <p:nvPr/>
          </p:nvSpPr>
          <p:spPr>
            <a:xfrm>
              <a:off x="7876834" y="211334"/>
              <a:ext cx="1110495" cy="373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sz="1705" dirty="0">
                  <a:solidFill/>
                </a:rPr>
                <a:t>模型融合</a:t>
              </a:r>
              <a:endParaRPr lang="zh-CN" altLang="en-US" sz="1705" dirty="0">
                <a:solidFill/>
              </a:endParaRPr>
            </a:p>
          </p:txBody>
        </p:sp>
        <p:sp>
          <p:nvSpPr>
            <p:cNvPr id="48" name="淘宝-想搞设计PPT(倒卖必究)-48"/>
            <p:cNvSpPr txBox="1"/>
            <p:nvPr/>
          </p:nvSpPr>
          <p:spPr>
            <a:xfrm>
              <a:off x="10106112" y="211334"/>
              <a:ext cx="1110495" cy="373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sz="1705" dirty="0">
                  <a:solidFill/>
                </a:rPr>
                <a:t>结果展示</a:t>
              </a:r>
              <a:endParaRPr lang="zh-CN" altLang="en-US" sz="1705" dirty="0">
                <a:solidFill/>
              </a:endParaRPr>
            </a:p>
          </p:txBody>
        </p:sp>
      </p:grpSp>
      <p:pic>
        <p:nvPicPr>
          <p:cNvPr id="148" name="Picture 147" descr="中国人民大学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418" y="83562"/>
            <a:ext cx="2165313" cy="42437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38748" y="1517489"/>
            <a:ext cx="1069856" cy="650803"/>
            <a:chOff x="6127160" y="2096130"/>
            <a:chExt cx="1128426" cy="686432"/>
          </a:xfrm>
        </p:grpSpPr>
        <p:cxnSp>
          <p:nvCxnSpPr>
            <p:cNvPr id="43" name="淘宝-想搞设计PPT(倒卖必究)-4"/>
            <p:cNvCxnSpPr/>
            <p:nvPr>
              <p:custDataLst>
                <p:tags r:id="rId2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淘宝-想搞设计PPT(倒卖必究)-5"/>
            <p:cNvSpPr/>
            <p:nvPr>
              <p:custDataLst>
                <p:tags r:id="rId3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6150" name="淘宝-想搞设计PPT(倒卖必究)-6150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01</a:t>
              </a:r>
              <a:endParaRPr lang="da-DK" altLang="zh-CN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930852" y="1707670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1705" b="1"/>
              <a:t>数值特征采用 中位数填充 + 标准化，类别特征使用 众数填充 + 稀疏独热编码（带频率过滤）。有效解决缺失值、类别稀疏等问题，确保训练过程稳定、不因异常值中断</a:t>
            </a:r>
            <a:r>
              <a:rPr lang="en-US" sz="1705" b="1"/>
              <a:t>。</a:t>
            </a:r>
            <a:endParaRPr lang="en-US" sz="1705" b="1"/>
          </a:p>
        </p:txBody>
      </p:sp>
      <p:grpSp>
        <p:nvGrpSpPr>
          <p:cNvPr id="51" name="组合 50"/>
          <p:cNvGrpSpPr/>
          <p:nvPr/>
        </p:nvGrpSpPr>
        <p:grpSpPr>
          <a:xfrm>
            <a:off x="856208" y="2541617"/>
            <a:ext cx="1069856" cy="650803"/>
            <a:chOff x="6127160" y="2096130"/>
            <a:chExt cx="1128426" cy="686432"/>
          </a:xfrm>
        </p:grpSpPr>
        <p:cxnSp>
          <p:nvCxnSpPr>
            <p:cNvPr id="52" name="淘宝-想搞设计PPT(倒卖必究)-4"/>
            <p:cNvCxnSpPr/>
            <p:nvPr>
              <p:custDataLst>
                <p:tags r:id="rId5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淘宝-想搞设计PPT(倒卖必究)-5"/>
            <p:cNvSpPr/>
            <p:nvPr>
              <p:custDataLst>
                <p:tags r:id="rId6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54" name="淘宝-想搞设计PPT(倒卖必究)-6150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</a:t>
              </a:r>
              <a:r>
                <a:rPr lang="en-US" altLang="da-DK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2</a:t>
              </a:r>
              <a:endParaRPr lang="en-US" altLang="da-DK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48312" y="2679418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1705" b="1"/>
              <a:t>使用 Optuna 优化 层数、每层节点、激活函数、优化器、学习率调度器、损失函数、Dropout 等。</a:t>
            </a:r>
            <a:r>
              <a:rPr lang="zh-CN" sz="1705" b="1"/>
              <a:t>并且</a:t>
            </a:r>
            <a:r>
              <a:rPr sz="1705" b="1"/>
              <a:t>启用 n_jobs=4 多线程并行试验，大幅提升调参效率。</a:t>
            </a:r>
            <a:endParaRPr sz="1705" b="1"/>
          </a:p>
        </p:txBody>
      </p:sp>
      <p:grpSp>
        <p:nvGrpSpPr>
          <p:cNvPr id="56" name="组合 55"/>
          <p:cNvGrpSpPr/>
          <p:nvPr/>
        </p:nvGrpSpPr>
        <p:grpSpPr>
          <a:xfrm>
            <a:off x="838748" y="5527302"/>
            <a:ext cx="1069856" cy="650803"/>
            <a:chOff x="6127160" y="2096130"/>
            <a:chExt cx="1128426" cy="686432"/>
          </a:xfrm>
        </p:grpSpPr>
        <p:cxnSp>
          <p:nvCxnSpPr>
            <p:cNvPr id="57" name="淘宝-想搞设计PPT(倒卖必究)-4"/>
            <p:cNvCxnSpPr/>
            <p:nvPr>
              <p:custDataLst>
                <p:tags r:id="rId8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淘宝-想搞设计PPT(倒卖必究)-5"/>
            <p:cNvSpPr/>
            <p:nvPr>
              <p:custDataLst>
                <p:tags r:id="rId9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59" name="淘宝-想搞设计PPT(倒卖必究)-6150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</a:t>
              </a:r>
              <a:r>
                <a:rPr lang="en-US" altLang="da-DK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5</a:t>
              </a:r>
              <a:endParaRPr lang="en-US" altLang="da-DK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067522" y="5677747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lang="zh-CN" altLang="en-US" sz="1705" b="1"/>
              <a:t>使用全体训练集 &amp; 最优参数重新拟合最终模型</a:t>
            </a:r>
            <a:r>
              <a:rPr lang="en-US" altLang="zh-CN" sz="1705" b="1"/>
              <a:t>，</a:t>
            </a:r>
            <a:r>
              <a:rPr lang="zh-CN" altLang="en-US" sz="1705" b="1"/>
              <a:t>并对预测结果做了异常值平滑处理（1%、99%截断），提升提交稳健性。</a:t>
            </a:r>
            <a:endParaRPr lang="zh-CN" altLang="en-US" sz="1705" b="1"/>
          </a:p>
        </p:txBody>
      </p:sp>
      <p:grpSp>
        <p:nvGrpSpPr>
          <p:cNvPr id="61" name="组合 60"/>
          <p:cNvGrpSpPr/>
          <p:nvPr/>
        </p:nvGrpSpPr>
        <p:grpSpPr>
          <a:xfrm>
            <a:off x="861025" y="4482102"/>
            <a:ext cx="1069856" cy="650803"/>
            <a:chOff x="6127160" y="2096130"/>
            <a:chExt cx="1128426" cy="686432"/>
          </a:xfrm>
        </p:grpSpPr>
        <p:cxnSp>
          <p:nvCxnSpPr>
            <p:cNvPr id="62" name="淘宝-想搞设计PPT(倒卖必究)-4"/>
            <p:cNvCxnSpPr/>
            <p:nvPr>
              <p:custDataLst>
                <p:tags r:id="rId11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淘宝-想搞设计PPT(倒卖必究)-5"/>
            <p:cNvSpPr/>
            <p:nvPr>
              <p:custDataLst>
                <p:tags r:id="rId12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64" name="淘宝-想搞设计PPT(倒卖必究)-6150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</a:t>
              </a:r>
              <a:r>
                <a:rPr lang="en-US" altLang="da-DK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4</a:t>
              </a:r>
              <a:endParaRPr lang="en-US" altLang="da-DK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976609" y="4589799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1705" b="1"/>
              <a:t>可选 MSE、L1、Huber 等损失函数，提升对异常值的鲁健性。</a:t>
            </a:r>
            <a:r>
              <a:rPr lang="zh-CN" sz="1705" b="1"/>
              <a:t>并且</a:t>
            </a:r>
            <a:r>
              <a:rPr sz="1705" b="1"/>
              <a:t>设置 epochs_no_improve &gt;= patience 提前终止无提升的 Trial，节省计算资源。</a:t>
            </a:r>
            <a:endParaRPr sz="1705" b="1"/>
          </a:p>
        </p:txBody>
      </p:sp>
      <p:grpSp>
        <p:nvGrpSpPr>
          <p:cNvPr id="66" name="组合 65"/>
          <p:cNvGrpSpPr/>
          <p:nvPr/>
        </p:nvGrpSpPr>
        <p:grpSpPr>
          <a:xfrm>
            <a:off x="853198" y="3476638"/>
            <a:ext cx="1069856" cy="650803"/>
            <a:chOff x="6127160" y="2096130"/>
            <a:chExt cx="1128426" cy="686432"/>
          </a:xfrm>
        </p:grpSpPr>
        <p:cxnSp>
          <p:nvCxnSpPr>
            <p:cNvPr id="67" name="淘宝-想搞设计PPT(倒卖必究)-4"/>
            <p:cNvCxnSpPr/>
            <p:nvPr>
              <p:custDataLst>
                <p:tags r:id="rId14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淘宝-想搞设计PPT(倒卖必究)-5"/>
            <p:cNvSpPr/>
            <p:nvPr>
              <p:custDataLst>
                <p:tags r:id="rId15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69" name="淘宝-想搞设计PPT(倒卖必究)-6150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</a:t>
              </a:r>
              <a:r>
                <a:rPr lang="en-US" altLang="da-DK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3</a:t>
              </a:r>
              <a:endParaRPr lang="en-US" altLang="da-DK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1976609" y="3633705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1705" b="1"/>
              <a:t>每层可独立设置是否使用 BatchNorm、选择 激活函数（ReLU、PReLU、SiLU、GELU） 和 Dropout 概率。</a:t>
            </a:r>
            <a:endParaRPr sz="1705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592" y="12113"/>
            <a:ext cx="12130569" cy="817596"/>
            <a:chOff x="20663" y="12577"/>
            <a:chExt cx="12793960" cy="862308"/>
          </a:xfrm>
        </p:grpSpPr>
        <p:grpSp>
          <p:nvGrpSpPr>
            <p:cNvPr id="3" name="组合 2"/>
            <p:cNvGrpSpPr/>
            <p:nvPr/>
          </p:nvGrpSpPr>
          <p:grpSpPr>
            <a:xfrm>
              <a:off x="20663" y="12577"/>
              <a:ext cx="12793960" cy="862308"/>
              <a:chOff x="0" y="0"/>
              <a:chExt cx="12192000" cy="862308"/>
            </a:xfrm>
          </p:grpSpPr>
          <p:sp>
            <p:nvSpPr>
              <p:cNvPr id="5" name="淘宝-想搞设计PPT(倒卖必究)-5"/>
              <p:cNvSpPr/>
              <p:nvPr/>
            </p:nvSpPr>
            <p:spPr>
              <a:xfrm>
                <a:off x="0" y="0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1705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淘宝-想搞设计PPT(倒卖必究)-9"/>
              <p:cNvSpPr/>
              <p:nvPr/>
            </p:nvSpPr>
            <p:spPr>
              <a:xfrm>
                <a:off x="5308744" y="0"/>
                <a:ext cx="1772405" cy="791845"/>
              </a:xfrm>
              <a:prstGeom prst="rect">
                <a:avLst/>
              </a:prstGeom>
              <a:solidFill>
                <a:srgbClr val="930E27">
                  <a:alpha val="7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sp>
            <p:nvSpPr>
              <p:cNvPr id="13" name="淘宝-想搞设计PPT(倒卖必究)-13"/>
              <p:cNvSpPr txBox="1"/>
              <p:nvPr/>
            </p:nvSpPr>
            <p:spPr>
              <a:xfrm>
                <a:off x="3394666" y="211334"/>
                <a:ext cx="1157723" cy="650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altLang="zh-CN" sz="1705" dirty="0">
                    <a:solidFill/>
                  </a:rPr>
                  <a:t>ANN</a:t>
                </a:r>
                <a:r>
                  <a:rPr lang="zh-CN" altLang="en-US" sz="1705" dirty="0">
                    <a:solidFill/>
                  </a:rPr>
                  <a:t>模型</a:t>
                </a:r>
                <a:endParaRPr lang="zh-CN" altLang="en-US" sz="1705" dirty="0">
                  <a:solidFill/>
                </a:endParaRPr>
              </a:p>
              <a:p>
                <a:endParaRPr lang="zh-CN" altLang="en-US" sz="1705" dirty="0">
                  <a:solidFill/>
                </a:endParaRPr>
              </a:p>
            </p:txBody>
          </p:sp>
          <p:sp>
            <p:nvSpPr>
              <p:cNvPr id="26" name="淘宝-想搞设计PPT(倒卖必究)-26"/>
              <p:cNvSpPr txBox="1"/>
              <p:nvPr/>
            </p:nvSpPr>
            <p:spPr>
              <a:xfrm>
                <a:off x="5339300" y="211334"/>
                <a:ext cx="1727012" cy="650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altLang="zh-CN" sz="1705" dirty="0">
                    <a:solidFill>
                      <a:schemeClr val="bg1"/>
                    </a:solidFill>
                  </a:rPr>
                  <a:t>CatBoost</a:t>
                </a:r>
                <a:r>
                  <a:rPr lang="zh-CN" altLang="en-US" sz="1705" dirty="0">
                    <a:solidFill>
                      <a:schemeClr val="bg1"/>
                    </a:solidFill>
                  </a:rPr>
                  <a:t>模型</a:t>
                </a:r>
                <a:endParaRPr lang="zh-CN" altLang="en-US" sz="1705" dirty="0">
                  <a:solidFill>
                    <a:schemeClr val="bg1"/>
                  </a:solidFill>
                </a:endParaRPr>
              </a:p>
              <a:p>
                <a:endParaRPr lang="zh-CN" altLang="en-US" sz="170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淘宝-想搞设计PPT(倒卖必究)-29"/>
              <p:cNvSpPr txBox="1"/>
              <p:nvPr/>
            </p:nvSpPr>
            <p:spPr>
              <a:xfrm>
                <a:off x="7876834" y="211334"/>
                <a:ext cx="1110495" cy="373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sz="1705" dirty="0">
                    <a:solidFill/>
                  </a:rPr>
                  <a:t>模型融合</a:t>
                </a:r>
                <a:endParaRPr lang="zh-CN" altLang="en-US" sz="1705" dirty="0">
                  <a:solidFill/>
                </a:endParaRPr>
              </a:p>
            </p:txBody>
          </p:sp>
          <p:sp>
            <p:nvSpPr>
              <p:cNvPr id="32" name="淘宝-想搞设计PPT(倒卖必究)-32"/>
              <p:cNvSpPr txBox="1"/>
              <p:nvPr/>
            </p:nvSpPr>
            <p:spPr>
              <a:xfrm>
                <a:off x="10106112" y="211334"/>
                <a:ext cx="1110495" cy="373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sz="1705" dirty="0">
                    <a:solidFill/>
                  </a:rPr>
                  <a:t>结果展示</a:t>
                </a:r>
                <a:endParaRPr lang="zh-CN" altLang="en-US" sz="1705" dirty="0">
                  <a:solidFill/>
                </a:endParaRPr>
              </a:p>
            </p:txBody>
          </p:sp>
        </p:grpSp>
        <p:pic>
          <p:nvPicPr>
            <p:cNvPr id="58" name="Picture 57" descr="中国人民大学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5142" y="87933"/>
              <a:ext cx="2283729" cy="447578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838748" y="1517489"/>
            <a:ext cx="1069856" cy="650803"/>
            <a:chOff x="6127160" y="2096130"/>
            <a:chExt cx="1128426" cy="686432"/>
          </a:xfrm>
        </p:grpSpPr>
        <p:cxnSp>
          <p:nvCxnSpPr>
            <p:cNvPr id="43" name="淘宝-想搞设计PPT(倒卖必究)-4"/>
            <p:cNvCxnSpPr/>
            <p:nvPr>
              <p:custDataLst>
                <p:tags r:id="rId2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淘宝-想搞设计PPT(倒卖必究)-5"/>
            <p:cNvSpPr/>
            <p:nvPr>
              <p:custDataLst>
                <p:tags r:id="rId3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6150" name="淘宝-想搞设计PPT(倒卖必究)-6150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01</a:t>
              </a:r>
              <a:endParaRPr lang="da-DK" altLang="zh-CN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930852" y="1707670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1705" b="1"/>
              <a:t>利用经纬度信息对房屋位置进行聚类（20类），得到“聚类标签”与“聚类均单价”，进一步构造“聚类估价”作为结构性空间特征。</a:t>
            </a:r>
            <a:endParaRPr sz="1705" b="1"/>
          </a:p>
        </p:txBody>
      </p:sp>
      <p:grpSp>
        <p:nvGrpSpPr>
          <p:cNvPr id="51" name="组合 50"/>
          <p:cNvGrpSpPr/>
          <p:nvPr/>
        </p:nvGrpSpPr>
        <p:grpSpPr>
          <a:xfrm>
            <a:off x="856208" y="2541617"/>
            <a:ext cx="1069856" cy="650803"/>
            <a:chOff x="6127160" y="2096130"/>
            <a:chExt cx="1128426" cy="686432"/>
          </a:xfrm>
        </p:grpSpPr>
        <p:cxnSp>
          <p:nvCxnSpPr>
            <p:cNvPr id="52" name="淘宝-想搞设计PPT(倒卖必究)-4"/>
            <p:cNvCxnSpPr/>
            <p:nvPr>
              <p:custDataLst>
                <p:tags r:id="rId5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淘宝-想搞设计PPT(倒卖必究)-5"/>
            <p:cNvSpPr/>
            <p:nvPr>
              <p:custDataLst>
                <p:tags r:id="rId6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54" name="淘宝-想搞设计PPT(倒卖必究)-6150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</a:t>
              </a:r>
              <a:r>
                <a:rPr lang="en-US" altLang="da-DK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2</a:t>
              </a:r>
              <a:endParaRPr lang="en-US" altLang="da-DK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48312" y="2679418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1705" b="1"/>
              <a:t>CatBoost 原生支持类别特征的自动编码，无需手动进行 One-Hot 编码，但对于“小区名称”“区域”高基数类别变量，仍选择引入手动 Target Encoding，以更稳定地反映目标变量的统计特征</a:t>
            </a:r>
            <a:r>
              <a:rPr lang="en-US" sz="1705" b="1"/>
              <a:t>。</a:t>
            </a:r>
            <a:endParaRPr lang="en-US" sz="1705" b="1"/>
          </a:p>
        </p:txBody>
      </p:sp>
      <p:grpSp>
        <p:nvGrpSpPr>
          <p:cNvPr id="61" name="组合 60"/>
          <p:cNvGrpSpPr/>
          <p:nvPr/>
        </p:nvGrpSpPr>
        <p:grpSpPr>
          <a:xfrm>
            <a:off x="838748" y="4865021"/>
            <a:ext cx="1069856" cy="650803"/>
            <a:chOff x="6127160" y="2096130"/>
            <a:chExt cx="1128426" cy="686432"/>
          </a:xfrm>
        </p:grpSpPr>
        <p:cxnSp>
          <p:nvCxnSpPr>
            <p:cNvPr id="62" name="淘宝-想搞设计PPT(倒卖必究)-4"/>
            <p:cNvCxnSpPr/>
            <p:nvPr>
              <p:custDataLst>
                <p:tags r:id="rId8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淘宝-想搞设计PPT(倒卖必究)-5"/>
            <p:cNvSpPr/>
            <p:nvPr>
              <p:custDataLst>
                <p:tags r:id="rId9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64" name="淘宝-想搞设计PPT(倒卖必究)-6150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</a:t>
              </a:r>
              <a:r>
                <a:rPr lang="en-US" altLang="da-DK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4</a:t>
              </a:r>
              <a:endParaRPr lang="en-US" altLang="da-DK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976609" y="4999209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1705" b="1"/>
              <a:t>采用 5 折交叉验证训练出多个 CatBoost 模型并预测取平均，减少单模型过拟合风险，提高整体鲁棒性。</a:t>
            </a:r>
            <a:endParaRPr sz="1705" b="1"/>
          </a:p>
        </p:txBody>
      </p:sp>
      <p:grpSp>
        <p:nvGrpSpPr>
          <p:cNvPr id="66" name="组合 65"/>
          <p:cNvGrpSpPr/>
          <p:nvPr/>
        </p:nvGrpSpPr>
        <p:grpSpPr>
          <a:xfrm>
            <a:off x="838748" y="3701814"/>
            <a:ext cx="1069856" cy="650803"/>
            <a:chOff x="6127160" y="2096130"/>
            <a:chExt cx="1128426" cy="686432"/>
          </a:xfrm>
        </p:grpSpPr>
        <p:cxnSp>
          <p:nvCxnSpPr>
            <p:cNvPr id="67" name="淘宝-想搞设计PPT(倒卖必究)-4"/>
            <p:cNvCxnSpPr/>
            <p:nvPr>
              <p:custDataLst>
                <p:tags r:id="rId11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淘宝-想搞设计PPT(倒卖必究)-5"/>
            <p:cNvSpPr/>
            <p:nvPr>
              <p:custDataLst>
                <p:tags r:id="rId12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930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1991" anchor="ctr">
              <a:normAutofit fontScale="75000" lnSpcReduction="20000"/>
            </a:bodyPr>
            <a:lstStyle/>
            <a:p>
              <a:pPr algn="ctr">
                <a:defRPr/>
              </a:pP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  <p:sp>
          <p:nvSpPr>
            <p:cNvPr id="69" name="淘宝-想搞设计PPT(倒卖必究)-6150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127160" y="2108810"/>
              <a:ext cx="565888" cy="389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0</a:t>
              </a:r>
              <a:r>
                <a:rPr lang="en-US" altLang="da-DK" sz="2400" dirty="0">
                  <a:solidFill>
                    <a:schemeClr val="tx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90204" pitchFamily="34" charset="0"/>
                </a:rPr>
                <a:t>3</a:t>
              </a:r>
              <a:endParaRPr lang="en-US" altLang="da-DK" sz="2400" dirty="0">
                <a:solidFill>
                  <a:schemeClr val="tx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1976609" y="3740874"/>
            <a:ext cx="9402591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1705" b="1"/>
              <a:t>使用 Optuna 对 CatBoost 多达 10+ 个参数进行自动化调优（如 learning_rate、depth、bagging_temperature 等），显著提升模型性能与泛化能力。</a:t>
            </a:r>
            <a:endParaRPr sz="1705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592" y="12113"/>
            <a:ext cx="12130569" cy="817596"/>
            <a:chOff x="20663" y="12577"/>
            <a:chExt cx="12793960" cy="862308"/>
          </a:xfrm>
        </p:grpSpPr>
        <p:grpSp>
          <p:nvGrpSpPr>
            <p:cNvPr id="3" name="组合 2"/>
            <p:cNvGrpSpPr/>
            <p:nvPr/>
          </p:nvGrpSpPr>
          <p:grpSpPr>
            <a:xfrm>
              <a:off x="20663" y="12577"/>
              <a:ext cx="12793960" cy="862308"/>
              <a:chOff x="0" y="0"/>
              <a:chExt cx="12192000" cy="862308"/>
            </a:xfrm>
          </p:grpSpPr>
          <p:sp>
            <p:nvSpPr>
              <p:cNvPr id="45" name="淘宝-想搞设计PPT(倒卖必究)-45"/>
              <p:cNvSpPr/>
              <p:nvPr/>
            </p:nvSpPr>
            <p:spPr>
              <a:xfrm>
                <a:off x="0" y="0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1705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淘宝-想搞设计PPT(倒卖必究)-46"/>
              <p:cNvSpPr/>
              <p:nvPr/>
            </p:nvSpPr>
            <p:spPr>
              <a:xfrm>
                <a:off x="7607700" y="0"/>
                <a:ext cx="1656000" cy="792000"/>
              </a:xfrm>
              <a:prstGeom prst="rect">
                <a:avLst/>
              </a:prstGeom>
              <a:solidFill>
                <a:srgbClr val="930E27">
                  <a:alpha val="7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sp>
            <p:nvSpPr>
              <p:cNvPr id="50" name="淘宝-想搞设计PPT(倒卖必究)-50"/>
              <p:cNvSpPr txBox="1"/>
              <p:nvPr/>
            </p:nvSpPr>
            <p:spPr>
              <a:xfrm>
                <a:off x="3394666" y="211334"/>
                <a:ext cx="1157723" cy="373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altLang="zh-CN" sz="1705" dirty="0">
                    <a:solidFill/>
                  </a:rPr>
                  <a:t>ANN</a:t>
                </a:r>
                <a:r>
                  <a:rPr lang="zh-CN" altLang="en-US" sz="1705" dirty="0">
                    <a:solidFill/>
                  </a:rPr>
                  <a:t>模型</a:t>
                </a:r>
                <a:endParaRPr lang="zh-CN" altLang="en-US" sz="1705" dirty="0">
                  <a:solidFill/>
                </a:endParaRPr>
              </a:p>
            </p:txBody>
          </p:sp>
          <p:sp>
            <p:nvSpPr>
              <p:cNvPr id="51" name="淘宝-想搞设计PPT(倒卖必究)-51"/>
              <p:cNvSpPr txBox="1"/>
              <p:nvPr/>
            </p:nvSpPr>
            <p:spPr>
              <a:xfrm>
                <a:off x="5339299" y="211334"/>
                <a:ext cx="1727012" cy="373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altLang="zh-CN" sz="1705" dirty="0">
                    <a:solidFill/>
                  </a:rPr>
                  <a:t>CatBoost</a:t>
                </a:r>
                <a:r>
                  <a:rPr lang="zh-CN" altLang="en-US" sz="1705" dirty="0">
                    <a:solidFill/>
                  </a:rPr>
                  <a:t>模型</a:t>
                </a:r>
                <a:endParaRPr lang="zh-CN" altLang="en-US" sz="1705" dirty="0">
                  <a:solidFill/>
                </a:endParaRPr>
              </a:p>
            </p:txBody>
          </p:sp>
          <p:sp>
            <p:nvSpPr>
              <p:cNvPr id="52" name="淘宝-想搞设计PPT(倒卖必究)-52"/>
              <p:cNvSpPr txBox="1"/>
              <p:nvPr/>
            </p:nvSpPr>
            <p:spPr>
              <a:xfrm>
                <a:off x="7876833" y="211334"/>
                <a:ext cx="1110495" cy="650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sz="1705" dirty="0">
                    <a:solidFill>
                      <a:schemeClr val="bg1"/>
                    </a:solidFill>
                  </a:rPr>
                  <a:t>模型融合</a:t>
                </a:r>
                <a:endParaRPr lang="zh-CN" altLang="en-US" sz="1705" dirty="0">
                  <a:solidFill>
                    <a:schemeClr val="bg1"/>
                  </a:solidFill>
                </a:endParaRPr>
              </a:p>
              <a:p>
                <a:endParaRPr lang="zh-CN" altLang="en-US" sz="170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淘宝-想搞设计PPT(倒卖必究)-53"/>
              <p:cNvSpPr txBox="1"/>
              <p:nvPr/>
            </p:nvSpPr>
            <p:spPr>
              <a:xfrm>
                <a:off x="10106111" y="211334"/>
                <a:ext cx="1110495" cy="650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sz="1705" dirty="0">
                    <a:solidFill/>
                  </a:rPr>
                  <a:t>结果展示</a:t>
                </a:r>
                <a:endParaRPr lang="zh-CN" altLang="en-US" sz="1705" dirty="0">
                  <a:solidFill/>
                </a:endParaRPr>
              </a:p>
              <a:p>
                <a:endParaRPr lang="zh-CN" altLang="en-US" sz="1705" dirty="0">
                  <a:solidFill/>
                </a:endParaRPr>
              </a:p>
            </p:txBody>
          </p:sp>
        </p:grpSp>
        <p:pic>
          <p:nvPicPr>
            <p:cNvPr id="104" name="Picture 103" descr="中国人民大学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5142" y="87933"/>
              <a:ext cx="2283729" cy="447578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18" y="1175437"/>
            <a:ext cx="10835527" cy="216265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751388" y="3907047"/>
            <a:ext cx="10806025" cy="1624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275" b="1"/>
              <a:t>模型互补性</a:t>
            </a:r>
            <a:r>
              <a:rPr sz="1705" b="1"/>
              <a:t>：</a:t>
            </a:r>
            <a:endParaRPr sz="1705" b="1"/>
          </a:p>
          <a:p>
            <a:pPr marL="0" indent="0" eaLnBrk="1" latinLnBrk="0" hangingPunct="1">
              <a:lnSpc>
                <a:spcPct val="150000"/>
              </a:lnSpc>
            </a:pPr>
            <a:r>
              <a:rPr sz="1705" b="1"/>
              <a:t>	•	ANN（神经网络）和 CatBoost（梯度提升树）有不同的学习偏好和表达能力。</a:t>
            </a:r>
            <a:endParaRPr sz="1705" b="1"/>
          </a:p>
          <a:p>
            <a:pPr marL="0" indent="0" eaLnBrk="1" latinLnBrk="0" hangingPunct="1">
              <a:lnSpc>
                <a:spcPct val="150000"/>
              </a:lnSpc>
            </a:pPr>
            <a:r>
              <a:rPr sz="1705" b="1"/>
              <a:t>	•	CatBoost 擅长处理类别特征、逻辑规则类模式；</a:t>
            </a:r>
            <a:endParaRPr sz="1705" b="1"/>
          </a:p>
          <a:p>
            <a:pPr marL="0" indent="0" eaLnBrk="1" latinLnBrk="0" hangingPunct="1">
              <a:lnSpc>
                <a:spcPct val="150000"/>
              </a:lnSpc>
            </a:pPr>
            <a:r>
              <a:rPr sz="1705" b="1"/>
              <a:t>	•	ANN 更擅长提取高维数值特征之间的非线性关系。</a:t>
            </a:r>
            <a:endParaRPr sz="1705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592" y="12113"/>
            <a:ext cx="12130569" cy="817596"/>
            <a:chOff x="20663" y="12577"/>
            <a:chExt cx="12793960" cy="862308"/>
          </a:xfrm>
        </p:grpSpPr>
        <p:grpSp>
          <p:nvGrpSpPr>
            <p:cNvPr id="3" name="组合 2"/>
            <p:cNvGrpSpPr/>
            <p:nvPr/>
          </p:nvGrpSpPr>
          <p:grpSpPr>
            <a:xfrm>
              <a:off x="20663" y="12577"/>
              <a:ext cx="12793960" cy="862308"/>
              <a:chOff x="0" y="0"/>
              <a:chExt cx="12192000" cy="862308"/>
            </a:xfrm>
          </p:grpSpPr>
          <p:sp>
            <p:nvSpPr>
              <p:cNvPr id="5" name="淘宝-想搞设计PPT(倒卖必究)-5"/>
              <p:cNvSpPr/>
              <p:nvPr/>
            </p:nvSpPr>
            <p:spPr>
              <a:xfrm>
                <a:off x="0" y="0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1705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淘宝-想搞设计PPT(倒卖必究)-6"/>
              <p:cNvSpPr/>
              <p:nvPr/>
            </p:nvSpPr>
            <p:spPr>
              <a:xfrm>
                <a:off x="9833360" y="0"/>
                <a:ext cx="1656000" cy="792000"/>
              </a:xfrm>
              <a:prstGeom prst="rect">
                <a:avLst/>
              </a:prstGeom>
              <a:solidFill>
                <a:srgbClr val="930E27">
                  <a:alpha val="7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sp>
            <p:nvSpPr>
              <p:cNvPr id="7" name="淘宝-想搞设计PPT(倒卖必究)-7"/>
              <p:cNvSpPr txBox="1"/>
              <p:nvPr/>
            </p:nvSpPr>
            <p:spPr>
              <a:xfrm>
                <a:off x="3394666" y="211334"/>
                <a:ext cx="1157723" cy="373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altLang="zh-CN" sz="1705" dirty="0">
                    <a:solidFill/>
                  </a:rPr>
                  <a:t>ANN</a:t>
                </a:r>
                <a:r>
                  <a:rPr lang="zh-CN" altLang="en-US" sz="1705" dirty="0">
                    <a:solidFill/>
                  </a:rPr>
                  <a:t>模型</a:t>
                </a:r>
                <a:endParaRPr lang="zh-CN" altLang="en-US" sz="1705" dirty="0">
                  <a:solidFill/>
                </a:endParaRPr>
              </a:p>
            </p:txBody>
          </p:sp>
          <p:sp>
            <p:nvSpPr>
              <p:cNvPr id="8" name="淘宝-想搞设计PPT(倒卖必究)-8"/>
              <p:cNvSpPr txBox="1"/>
              <p:nvPr/>
            </p:nvSpPr>
            <p:spPr>
              <a:xfrm>
                <a:off x="5223463" y="211334"/>
                <a:ext cx="1958684" cy="373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altLang="zh-CN" sz="1705" dirty="0">
                    <a:solidFill/>
                  </a:rPr>
                  <a:t>、CatBoost</a:t>
                </a:r>
                <a:r>
                  <a:rPr lang="zh-CN" altLang="en-US" sz="1705" dirty="0">
                    <a:solidFill/>
                  </a:rPr>
                  <a:t>模型</a:t>
                </a:r>
                <a:endParaRPr lang="zh-CN" altLang="en-US" sz="1705" dirty="0">
                  <a:solidFill/>
                </a:endParaRPr>
              </a:p>
            </p:txBody>
          </p:sp>
          <p:sp>
            <p:nvSpPr>
              <p:cNvPr id="9" name="淘宝-想搞设计PPT(倒卖必究)-9"/>
              <p:cNvSpPr txBox="1"/>
              <p:nvPr/>
            </p:nvSpPr>
            <p:spPr>
              <a:xfrm>
                <a:off x="7876833" y="211334"/>
                <a:ext cx="1110495" cy="373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sz="1705" dirty="0">
                    <a:solidFill/>
                  </a:rPr>
                  <a:t>模型融合</a:t>
                </a:r>
                <a:endParaRPr lang="zh-CN" altLang="en-US" sz="1705" dirty="0">
                  <a:solidFill/>
                </a:endParaRPr>
              </a:p>
            </p:txBody>
          </p:sp>
          <p:sp>
            <p:nvSpPr>
              <p:cNvPr id="10" name="淘宝-想搞设计PPT(倒卖必究)-10"/>
              <p:cNvSpPr txBox="1"/>
              <p:nvPr/>
            </p:nvSpPr>
            <p:spPr>
              <a:xfrm>
                <a:off x="10106111" y="211334"/>
                <a:ext cx="1110495" cy="650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sz="1705" dirty="0">
                    <a:solidFill>
                      <a:schemeClr val="bg1"/>
                    </a:solidFill>
                  </a:rPr>
                  <a:t>结果展示</a:t>
                </a:r>
                <a:endParaRPr lang="zh-CN" altLang="en-US" sz="1705" dirty="0">
                  <a:solidFill>
                    <a:schemeClr val="bg1"/>
                  </a:solidFill>
                </a:endParaRPr>
              </a:p>
              <a:p>
                <a:endParaRPr lang="zh-CN" altLang="en-US" sz="1705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6" name="Picture 55" descr="中国人民大学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5142" y="87933"/>
              <a:ext cx="2283729" cy="447578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380744"/>
            <a:ext cx="9800562" cy="4827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11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12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13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14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15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16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17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18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19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2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20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21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22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23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24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25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26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27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28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29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3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30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31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32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33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34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35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36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37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38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39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4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40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41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42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5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6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7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8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9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1306</Words>
  <Application>WPS 文字</Application>
  <PresentationFormat>宽屏</PresentationFormat>
  <Paragraphs>113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印品黑体</vt:lpstr>
      <vt:lpstr>汉仪中黑KW</vt:lpstr>
      <vt:lpstr>Calibri</vt:lpstr>
      <vt:lpstr>等线</vt:lpstr>
      <vt:lpstr>汉仪中等线KW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花开半夏琉璃殇</cp:lastModifiedBy>
  <cp:revision>9</cp:revision>
  <dcterms:created xsi:type="dcterms:W3CDTF">2025-06-11T12:11:20Z</dcterms:created>
  <dcterms:modified xsi:type="dcterms:W3CDTF">2025-06-11T12:11:20Z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2052-6.12.1.8902</vt:lpwstr>
  </property>
  <property fmtid="{D5CDD505-2E9C-101B-9397-08002B2CF9AE}" pid="3" name="ICV">
    <vt:lpwstr>841D1A44C0E8CF9B23724968D203A12E_41</vt:lpwstr>
  </property>
</Properties>
</file>